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9" r:id="rId2"/>
    <p:sldId id="348" r:id="rId3"/>
    <p:sldId id="259" r:id="rId4"/>
    <p:sldId id="258" r:id="rId5"/>
    <p:sldId id="304" r:id="rId6"/>
    <p:sldId id="303" r:id="rId7"/>
    <p:sldId id="318" r:id="rId8"/>
    <p:sldId id="302" r:id="rId9"/>
    <p:sldId id="306" r:id="rId10"/>
    <p:sldId id="308" r:id="rId11"/>
    <p:sldId id="307" r:id="rId12"/>
    <p:sldId id="312" r:id="rId13"/>
    <p:sldId id="311" r:id="rId14"/>
    <p:sldId id="310" r:id="rId15"/>
    <p:sldId id="322" r:id="rId16"/>
    <p:sldId id="321" r:id="rId17"/>
    <p:sldId id="320" r:id="rId18"/>
    <p:sldId id="352" r:id="rId19"/>
    <p:sldId id="315" r:id="rId20"/>
    <p:sldId id="314" r:id="rId21"/>
    <p:sldId id="327" r:id="rId22"/>
    <p:sldId id="326" r:id="rId23"/>
    <p:sldId id="325" r:id="rId24"/>
    <p:sldId id="324" r:id="rId25"/>
    <p:sldId id="332" r:id="rId26"/>
    <p:sldId id="331" r:id="rId27"/>
    <p:sldId id="330" r:id="rId28"/>
    <p:sldId id="329" r:id="rId29"/>
    <p:sldId id="343" r:id="rId30"/>
    <p:sldId id="342" r:id="rId31"/>
    <p:sldId id="341" r:id="rId32"/>
    <p:sldId id="340" r:id="rId33"/>
    <p:sldId id="283" r:id="rId34"/>
    <p:sldId id="284" r:id="rId35"/>
    <p:sldId id="346" r:id="rId36"/>
    <p:sldId id="345" r:id="rId37"/>
    <p:sldId id="288" r:id="rId38"/>
    <p:sldId id="289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15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4249-571B-4E0F-90CC-41B6BE843EAC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CFF05-793D-4824-BD51-04A1D9161E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4249-571B-4E0F-90CC-41B6BE843EAC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CFF05-793D-4824-BD51-04A1D9161E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4249-571B-4E0F-90CC-41B6BE843EAC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CFF05-793D-4824-BD51-04A1D9161E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4249-571B-4E0F-90CC-41B6BE843EAC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CFF05-793D-4824-BD51-04A1D9161E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4249-571B-4E0F-90CC-41B6BE843EAC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CFF05-793D-4824-BD51-04A1D9161E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4249-571B-4E0F-90CC-41B6BE843EAC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CFF05-793D-4824-BD51-04A1D9161E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4249-571B-4E0F-90CC-41B6BE843EAC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CFF05-793D-4824-BD51-04A1D9161E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4249-571B-4E0F-90CC-41B6BE843EAC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CFF05-793D-4824-BD51-04A1D9161E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4249-571B-4E0F-90CC-41B6BE843EAC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CFF05-793D-4824-BD51-04A1D9161E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4249-571B-4E0F-90CC-41B6BE843EAC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CFF05-793D-4824-BD51-04A1D9161E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4249-571B-4E0F-90CC-41B6BE843EAC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CFF05-793D-4824-BD51-04A1D9161E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54249-571B-4E0F-90CC-41B6BE843EAC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CFF05-793D-4824-BD51-04A1D9161E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us-shkola.ru/wp-content/uploads/2019/09/%D0%A4%D0%93%D0%9E%D0%A1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2" name="Рисунок 11" descr="Black_School_Board_PNG_Pictur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27125" y="-442452"/>
            <a:ext cx="9887319" cy="55910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7123470" cy="2783018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Апробация программ </a:t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ФГОС -2021. </a:t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Новые подходы к преподаванию.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13" name="Рисунок 12" descr="redtarge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05773" y="766916"/>
            <a:ext cx="964116" cy="964116"/>
          </a:xfrm>
          <a:prstGeom prst="rect">
            <a:avLst/>
          </a:prstGeom>
        </p:spPr>
      </p:pic>
      <p:pic>
        <p:nvPicPr>
          <p:cNvPr id="9" name="Рисунок 8" descr="athlete-vector-funrun-2.png"/>
          <p:cNvPicPr>
            <a:picLocks noChangeAspect="1"/>
          </p:cNvPicPr>
          <p:nvPr/>
        </p:nvPicPr>
        <p:blipFill>
          <a:blip r:embed="rId5" cstate="print"/>
          <a:srcRect b="10955"/>
          <a:stretch>
            <a:fillRect/>
          </a:stretch>
        </p:blipFill>
        <p:spPr>
          <a:xfrm>
            <a:off x="1797195" y="3495368"/>
            <a:ext cx="5658118" cy="4055806"/>
          </a:xfrm>
          <a:prstGeom prst="rect">
            <a:avLst/>
          </a:prstGeom>
        </p:spPr>
      </p:pic>
      <p:pic>
        <p:nvPicPr>
          <p:cNvPr id="10" name="Рисунок 9" descr="https://assets-global.website-files.com/599873abab717100012c91ea/5e5a07c93fb2cc014c6c94ce_5df74e51f137551071cb24cb_5de8bd7ca529abf0b3cb3ca7_527cd2ce2e38d034a54320404ec788f9%D0%B0%20(1)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661248"/>
            <a:ext cx="2257425" cy="8947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889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72808" cy="5530626"/>
          </a:xfrm>
        </p:spPr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1628800"/>
            <a:ext cx="5400600" cy="2736304"/>
          </a:xfrm>
        </p:spPr>
        <p:txBody>
          <a:bodyPr>
            <a:norm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3"/>
          <a:srcRect l="33974" t="13968" r="35096" b="5645"/>
          <a:stretch/>
        </p:blipFill>
        <p:spPr bwMode="auto">
          <a:xfrm>
            <a:off x="1461716" y="892449"/>
            <a:ext cx="3117010" cy="46085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4"/>
          <a:srcRect l="33334" t="8837" r="34775" b="5645"/>
          <a:stretch/>
        </p:blipFill>
        <p:spPr bwMode="auto">
          <a:xfrm>
            <a:off x="4932040" y="900957"/>
            <a:ext cx="3104526" cy="45914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645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72808" cy="5530626"/>
          </a:xfrm>
        </p:spPr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/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1628800"/>
            <a:ext cx="5400600" cy="2736304"/>
          </a:xfrm>
        </p:spPr>
        <p:txBody>
          <a:bodyPr>
            <a:norm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1187624" y="840904"/>
            <a:ext cx="7200800" cy="489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5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72808" cy="5530626"/>
          </a:xfrm>
        </p:spPr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/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1628800"/>
            <a:ext cx="5400600" cy="2736304"/>
          </a:xfrm>
        </p:spPr>
        <p:txBody>
          <a:bodyPr>
            <a:norm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1259632" y="945344"/>
            <a:ext cx="7128791" cy="496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8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72808" cy="5530626"/>
          </a:xfrm>
        </p:spPr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/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1628800"/>
            <a:ext cx="5400600" cy="2736304"/>
          </a:xfrm>
        </p:spPr>
        <p:txBody>
          <a:bodyPr>
            <a:norm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1403648" y="1088740"/>
            <a:ext cx="7056783" cy="468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8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72808" cy="5530626"/>
          </a:xfrm>
        </p:spPr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/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1628800"/>
            <a:ext cx="5400600" cy="2736304"/>
          </a:xfrm>
        </p:spPr>
        <p:txBody>
          <a:bodyPr>
            <a:norm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3"/>
          <a:srcRect l="6571" t="21950" r="9775" b="29020"/>
          <a:stretch/>
        </p:blipFill>
        <p:spPr bwMode="auto">
          <a:xfrm>
            <a:off x="827584" y="1340768"/>
            <a:ext cx="7920880" cy="41764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108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204"/>
            <a:ext cx="91853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72808" cy="4594522"/>
          </a:xfrm>
        </p:spPr>
        <p:txBody>
          <a:bodyPr>
            <a:normAutofit/>
          </a:bodyPr>
          <a:lstStyle/>
          <a:p>
            <a:pPr algn="l">
              <a:tabLst>
                <a:tab pos="1168400" algn="l"/>
                <a:tab pos="3314700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сравнении с предыдущими вариантами рабочих программ, которые составлялись на основе Примерных программ по русскому языку и литературе, произошли следующие изменения: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 Планируемые результаты освоения Примерной рабочей программы — личностные 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— представлены не в общем виде, как было в предыдущих рабочих программах, а в преломлении через учебный предмет, с учетом специфики изучения русского языка и литературы.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/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1640" y="1628800"/>
            <a:ext cx="7488832" cy="4248472"/>
          </a:xfrm>
        </p:spPr>
        <p:txBody>
          <a:bodyPr>
            <a:normAutofit fontScale="47500" lnSpcReduction="20000"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 smtClean="0"/>
          </a:p>
          <a:p>
            <a:endParaRPr lang="ru-RU" sz="3600" dirty="0"/>
          </a:p>
          <a:p>
            <a:endParaRPr lang="ru-RU" sz="3600" dirty="0" smtClean="0"/>
          </a:p>
          <a:p>
            <a:endParaRPr lang="ru-RU" sz="3600" dirty="0"/>
          </a:p>
          <a:p>
            <a:pPr marL="0" indent="0">
              <a:buNone/>
            </a:pPr>
            <a:endParaRPr lang="ru-RU" sz="36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2. Скорректированы предметные планируемые результаты, которые представлены по годам обучения (по классам).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3. В соответствии с ФГОС ООО и Универсальным кодификатором уточнено содержание учебных предметов «Русский язык» и «Литература».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023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764704"/>
            <a:ext cx="7272808" cy="5040560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4. Впервые представлено примерное тематическое планирование с указанием тем, их основного содержания и основных видов деятельности обучающихся.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Впервые в количество учебных часов на изучение программы по литературе заложены резервные часы, дающие возможность учителю распределить их по необходимости, например, на расширение тематического материала и пр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/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1628800"/>
            <a:ext cx="5400600" cy="2736304"/>
          </a:xfrm>
        </p:spPr>
        <p:txBody>
          <a:bodyPr>
            <a:norm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023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72808" cy="5530626"/>
          </a:xfrm>
        </p:spPr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/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1628800"/>
            <a:ext cx="5400600" cy="2736304"/>
          </a:xfrm>
        </p:spPr>
        <p:txBody>
          <a:bodyPr>
            <a:norm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3"/>
          <a:srcRect l="21795" t="10833" r="22596" b="8210"/>
          <a:stretch/>
        </p:blipFill>
        <p:spPr bwMode="auto">
          <a:xfrm>
            <a:off x="1331640" y="476672"/>
            <a:ext cx="7200800" cy="61206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7023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72808" cy="5530626"/>
          </a:xfrm>
        </p:spPr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/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19672" y="548680"/>
            <a:ext cx="6984776" cy="576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.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62" t="9053" r="26989" b="5730"/>
          <a:stretch/>
        </p:blipFill>
        <p:spPr bwMode="auto">
          <a:xfrm>
            <a:off x="1835696" y="571500"/>
            <a:ext cx="5622669" cy="5737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527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72808" cy="5530626"/>
          </a:xfrm>
        </p:spPr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/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19672" y="548680"/>
            <a:ext cx="6984776" cy="576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разделе «Планируемые результаты освоения учебного предмета «Русский язык» на уровне основного общего образования представлено три группы результатов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личностные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предметные.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887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620688"/>
            <a:ext cx="6779096" cy="2448272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Неграмотным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человеком завтрашнего дня будет не тот, кто не умеет читать, а тот, кто не научился учиться. А.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Тоффлер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100" dirty="0" smtClean="0"/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259632" y="3645024"/>
            <a:ext cx="6984776" cy="248113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600" dirty="0" smtClean="0"/>
              <a:t> </a:t>
            </a: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s://rus-shkola.ru/wp-content/uploads/2019/09/%D0%A4%D0%93%D0%9E%D0%A1-1024x467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009900"/>
            <a:ext cx="4320480" cy="26513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885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72808" cy="5530626"/>
          </a:xfrm>
        </p:spPr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1628800"/>
            <a:ext cx="5400600" cy="2736304"/>
          </a:xfrm>
        </p:spPr>
        <p:txBody>
          <a:bodyPr>
            <a:norm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3"/>
          <a:srcRect l="27707" t="17119" r="27207" b="14767"/>
          <a:stretch/>
        </p:blipFill>
        <p:spPr bwMode="auto">
          <a:xfrm>
            <a:off x="1547665" y="476672"/>
            <a:ext cx="6408712" cy="60486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9887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72808" cy="5530626"/>
          </a:xfrm>
        </p:spPr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1628800"/>
            <a:ext cx="5400600" cy="2736304"/>
          </a:xfrm>
        </p:spPr>
        <p:txBody>
          <a:bodyPr>
            <a:norm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3"/>
          <a:srcRect l="7533" t="10262" r="8974" b="5645"/>
          <a:stretch/>
        </p:blipFill>
        <p:spPr bwMode="auto">
          <a:xfrm>
            <a:off x="668230" y="836712"/>
            <a:ext cx="7848872" cy="54726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9561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04"/>
            <a:ext cx="91853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72808" cy="5530626"/>
          </a:xfrm>
        </p:spPr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/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1628800"/>
            <a:ext cx="5400600" cy="2736304"/>
          </a:xfrm>
        </p:spPr>
        <p:txBody>
          <a:bodyPr>
            <a:norm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620688"/>
            <a:ext cx="7200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Тематическое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планирование с учетом рабочей программы воспитания образовательной организации может быть представлено в следующем виде:</a:t>
            </a:r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25732" t="13398" r="24680" b="8210"/>
          <a:stretch/>
        </p:blipFill>
        <p:spPr bwMode="auto">
          <a:xfrm>
            <a:off x="1835696" y="1844824"/>
            <a:ext cx="5544616" cy="46085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9561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72808" cy="5530626"/>
          </a:xfrm>
        </p:spPr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/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332656"/>
            <a:ext cx="7956376" cy="35283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результаты — достижения обучающихся, полученные в результате изучения учебных предметов, курсов, модулей и характеризующие совокупность познавательных, коммуникативных и регулятивных универсальных учебных действий, а также уровень овладения междисциплинарными понятиями.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3"/>
          <a:srcRect l="12340" t="9121" r="6730" b="10776"/>
          <a:stretch/>
        </p:blipFill>
        <p:spPr bwMode="auto">
          <a:xfrm>
            <a:off x="755576" y="2348880"/>
            <a:ext cx="7776864" cy="43924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9561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72808" cy="5530626"/>
          </a:xfrm>
        </p:spPr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/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1628800"/>
            <a:ext cx="5400600" cy="2736304"/>
          </a:xfrm>
        </p:spPr>
        <p:txBody>
          <a:bodyPr>
            <a:norm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620688"/>
            <a:ext cx="669674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 </a:t>
            </a:r>
            <a:r>
              <a:rPr lang="ru-RU" b="1" dirty="0" smtClean="0"/>
              <a:t>    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Предметные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результаты обучения русскому языку.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79712" y="1997839"/>
            <a:ext cx="62646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Предметные результаты в Примерной рабочей программе распределены по годам обучения (5–9 классы). Как правило, раздел «Предметные результаты» в каждом классе включает следующие разделы: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1. Общие сведения о языке.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 Язык и речь.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3. Текст.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4. Функциональные разновидности языка.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5. Система языка. </a:t>
            </a:r>
          </a:p>
        </p:txBody>
      </p:sp>
    </p:spTree>
    <p:extLst>
      <p:ext uri="{BB962C8B-B14F-4D97-AF65-F5344CB8AC3E}">
        <p14:creationId xmlns:p14="http://schemas.microsoft.com/office/powerpoint/2010/main" val="199561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72808" cy="5530626"/>
          </a:xfrm>
        </p:spPr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1944127"/>
            <a:ext cx="6336704" cy="378912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— обеспечивающей достижение целей основного общего образования, его высокое качество, доступность и открытость для обучающихся, их родителей (законных представителей) и всего общества, личностное развитие и воспитание обучающихся; 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— гарантирующей охрану и укрепление физического, психологического и социального здоровья обучающихся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— преемственной по отношению к начальному общему образованию и учитывающей особенности организации основного общего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образования</a:t>
            </a:r>
            <a:endParaRPr lang="ru-RU" sz="2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620688"/>
            <a:ext cx="66247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Требования 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 условиям реализации основной образовательной программы основного общего образования представляют собой требования к созданию образовательной среды:</a:t>
            </a:r>
          </a:p>
        </p:txBody>
      </p:sp>
    </p:spTree>
    <p:extLst>
      <p:ext uri="{BB962C8B-B14F-4D97-AF65-F5344CB8AC3E}">
        <p14:creationId xmlns:p14="http://schemas.microsoft.com/office/powerpoint/2010/main" val="172334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72808" cy="5530626"/>
          </a:xfrm>
        </p:spPr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dirty="0" smtClean="0"/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1628800"/>
            <a:ext cx="5400600" cy="2736304"/>
          </a:xfrm>
        </p:spPr>
        <p:txBody>
          <a:bodyPr>
            <a:norm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620688"/>
            <a:ext cx="77096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Требования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 результатам освоения основной образовательной программы основного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общего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1484784"/>
            <a:ext cx="727280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личностным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, включающим: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«осознание российской гражданской идентичности; готовность обучающихся к саморазвитию, самостоятельности и личностному самоопределению; ценность самостоятельности и инициативы; наличие мотивации к целенаправленной социально-значимой деятельности;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сформированность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внутренней позиции личности как особого ценностного отношения к себе, к окружающим людям и к жизни в целом;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предметным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, включающим: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освоенные обучающимися в ходе изучения учебного предмета научные знания, умения и способы действий, специфические для данной предметной области; предпосылки научного типа мышления; виды деятельности по получению нового знания, его интерпретации, преобразованию и применению в различных учебных ситуациях, а также при создании учебных и социальных проектов» .     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34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056784" cy="5530626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i="1" dirty="0" err="1">
                <a:latin typeface="Times New Roman" pitchFamily="18" charset="0"/>
                <a:cs typeface="Times New Roman" pitchFamily="18" charset="0"/>
              </a:rPr>
              <a:t>метапредметным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, включающим: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освоенные обучающимися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межпредметные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понятия (используются в нескольких предметных областях и позволяют связывать знания из различных дисциплин в целостную научную картину мира) и универсальные учебные действия (познавательные, коммуникативные, регулятивные); способность их использовать в учебной, познавательной и социальной практике; готовность к самостоятельному планированию и осуществлению учебной деятельности и организации учебного сотрудничества с педагогами и сверстниками, к участию в построении индивидуальной образовательной траектории; овладение навыками работы с информацией: восприятие и создание информационных текстов в различных форматах, в том числе в цифровой среде, с учетом назначения информации и ее целевой аудитории; </a:t>
            </a:r>
            <a:r>
              <a:rPr lang="ru-RU" dirty="0"/>
              <a:t/>
            </a:r>
            <a:br>
              <a:rPr lang="ru-RU" dirty="0"/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1628800"/>
            <a:ext cx="5400600" cy="2736304"/>
          </a:xfrm>
        </p:spPr>
        <p:txBody>
          <a:bodyPr>
            <a:norm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334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72808" cy="5530626"/>
          </a:xfrm>
        </p:spPr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dirty="0" smtClean="0"/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1628800"/>
            <a:ext cx="5400600" cy="2736304"/>
          </a:xfrm>
        </p:spPr>
        <p:txBody>
          <a:bodyPr>
            <a:norm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3"/>
          <a:srcRect l="22274" t="10262" r="21476" b="4789"/>
          <a:stretch/>
        </p:blipFill>
        <p:spPr bwMode="auto">
          <a:xfrm>
            <a:off x="1172286" y="584684"/>
            <a:ext cx="6840760" cy="57966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2334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 rotWithShape="1">
          <a:blip r:embed="rId3"/>
          <a:srcRect l="25320" t="32497" r="26923" b="32156"/>
          <a:stretch/>
        </p:blipFill>
        <p:spPr bwMode="auto">
          <a:xfrm>
            <a:off x="899592" y="1196752"/>
            <a:ext cx="7632848" cy="39604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566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666" y="38100"/>
            <a:ext cx="9185332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331640" y="692696"/>
            <a:ext cx="7344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/>
              <a:t>                                                                             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548680"/>
            <a:ext cx="676875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pPr marL="342900" indent="-342900">
              <a:buAutoNum type="arabicPeriod"/>
            </a:pPr>
            <a:r>
              <a:rPr lang="ru-RU" b="1" dirty="0" smtClean="0"/>
              <a:t>Федеральный  государственный образовательный стандарт </a:t>
            </a:r>
            <a:r>
              <a:rPr lang="ru-RU" b="1" dirty="0"/>
              <a:t>основного общего образования (ФГОС ООО №287 утв. 31.05.2021</a:t>
            </a:r>
            <a:r>
              <a:rPr lang="ru-RU" b="1" dirty="0" smtClean="0"/>
              <a:t>)</a:t>
            </a:r>
            <a:endParaRPr lang="ru-RU" dirty="0"/>
          </a:p>
          <a:p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2.  Универсальный кодификатор </a:t>
            </a:r>
            <a:r>
              <a:rPr lang="ru-RU" b="1" dirty="0">
                <a:solidFill>
                  <a:srgbClr val="002060"/>
                </a:solidFill>
              </a:rPr>
              <a:t>распределенных по классам проверяемых требований к результатам освоения основной образовательной программы основного общего образования и элементов содержания по русскому </a:t>
            </a:r>
            <a:r>
              <a:rPr lang="ru-RU" b="1" dirty="0" smtClean="0">
                <a:solidFill>
                  <a:srgbClr val="002060"/>
                </a:solidFill>
              </a:rPr>
              <a:t>языку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dirty="0"/>
              <a:t> </a:t>
            </a:r>
            <a:r>
              <a:rPr lang="ru-RU" b="1" dirty="0" smtClean="0"/>
              <a:t>3.  Универсальный кодификатор </a:t>
            </a:r>
            <a:r>
              <a:rPr lang="ru-RU" b="1" dirty="0"/>
              <a:t>распределенных по классам проверяемых требований к результатам освоения основной образовательной программы основного общего образования и элементов содержания по </a:t>
            </a:r>
            <a:r>
              <a:rPr lang="ru-RU" b="1" dirty="0" smtClean="0"/>
              <a:t>литературе</a:t>
            </a:r>
            <a:endParaRPr lang="ru-RU" dirty="0"/>
          </a:p>
          <a:p>
            <a:r>
              <a:rPr lang="ru-RU" b="1" dirty="0"/>
              <a:t> </a:t>
            </a:r>
            <a:r>
              <a:rPr lang="ru-RU" b="1" dirty="0" smtClean="0">
                <a:solidFill>
                  <a:srgbClr val="002060"/>
                </a:solidFill>
              </a:rPr>
              <a:t>4.   Примерная рабочая программа </a:t>
            </a:r>
            <a:r>
              <a:rPr lang="ru-RU" b="1" dirty="0">
                <a:solidFill>
                  <a:srgbClr val="002060"/>
                </a:solidFill>
              </a:rPr>
              <a:t>основного общего образования. Русский </a:t>
            </a:r>
            <a:r>
              <a:rPr lang="ru-RU" b="1" dirty="0" smtClean="0">
                <a:solidFill>
                  <a:srgbClr val="002060"/>
                </a:solidFill>
              </a:rPr>
              <a:t>язык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dirty="0"/>
              <a:t> </a:t>
            </a:r>
            <a:r>
              <a:rPr lang="ru-RU" b="1" dirty="0" smtClean="0"/>
              <a:t>5. Примерная рабочая </a:t>
            </a:r>
            <a:r>
              <a:rPr lang="ru-RU" b="1" dirty="0"/>
              <a:t>программы основного общего образования. </a:t>
            </a:r>
            <a:r>
              <a:rPr lang="ru-RU" b="1" dirty="0" smtClean="0"/>
              <a:t>Литература</a:t>
            </a:r>
            <a:endParaRPr lang="ru-RU" dirty="0"/>
          </a:p>
          <a:p>
            <a:r>
              <a:rPr lang="ru-RU" dirty="0"/>
              <a:t> </a:t>
            </a:r>
            <a:r>
              <a:rPr lang="ru-RU" b="1" dirty="0" smtClean="0">
                <a:solidFill>
                  <a:srgbClr val="002060"/>
                </a:solidFill>
              </a:rPr>
              <a:t>6.   </a:t>
            </a:r>
            <a:r>
              <a:rPr lang="ru-RU" b="1" dirty="0">
                <a:solidFill>
                  <a:srgbClr val="002060"/>
                </a:solidFill>
              </a:rPr>
              <a:t>«</a:t>
            </a:r>
            <a:r>
              <a:rPr lang="ru-RU" b="1" dirty="0" smtClean="0">
                <a:solidFill>
                  <a:srgbClr val="002060"/>
                </a:solidFill>
              </a:rPr>
              <a:t>Примерная программа </a:t>
            </a:r>
            <a:r>
              <a:rPr lang="ru-RU" b="1" dirty="0">
                <a:solidFill>
                  <a:srgbClr val="002060"/>
                </a:solidFill>
              </a:rPr>
              <a:t>воспитания» и </a:t>
            </a:r>
            <a:r>
              <a:rPr lang="ru-RU" b="1" dirty="0" smtClean="0">
                <a:solidFill>
                  <a:srgbClr val="002060"/>
                </a:solidFill>
              </a:rPr>
              <a:t>др. 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 rotWithShape="1">
          <a:blip r:embed="rId3"/>
          <a:srcRect r="28205" b="5930"/>
          <a:stretch/>
        </p:blipFill>
        <p:spPr bwMode="auto">
          <a:xfrm>
            <a:off x="2339752" y="404664"/>
            <a:ext cx="6287905" cy="48245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4"/>
          <a:srcRect l="34945" t="2850" r="26283" b="23604"/>
          <a:stretch/>
        </p:blipFill>
        <p:spPr bwMode="auto">
          <a:xfrm>
            <a:off x="539552" y="1412776"/>
            <a:ext cx="4608512" cy="49605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566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Кодификатор состоит из двух разделов: </a:t>
            </a:r>
            <a:b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268760"/>
            <a:ext cx="7258000" cy="29417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 </a:t>
            </a:r>
            <a:endParaRPr lang="ru-RU" sz="2000" b="1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3"/>
          <a:srcRect l="25000" t="22823" r="27316" b="8210"/>
          <a:stretch/>
        </p:blipFill>
        <p:spPr bwMode="auto">
          <a:xfrm>
            <a:off x="1475656" y="1031652"/>
            <a:ext cx="6984776" cy="5616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566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47664" y="1556792"/>
            <a:ext cx="7258000" cy="4525963"/>
          </a:xfrm>
        </p:spPr>
        <p:txBody>
          <a:bodyPr>
            <a:normAutofit/>
          </a:bodyPr>
          <a:lstStyle/>
          <a:p>
            <a:r>
              <a:rPr lang="ru-RU" b="1" dirty="0" smtClean="0"/>
              <a:t> </a:t>
            </a:r>
            <a:endParaRPr lang="ru-RU" b="1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3"/>
          <a:srcRect l="29327" t="25968" r="30421" b="18188"/>
          <a:stretch/>
        </p:blipFill>
        <p:spPr bwMode="auto">
          <a:xfrm>
            <a:off x="1259632" y="548680"/>
            <a:ext cx="7128792" cy="51845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566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344816" cy="1143000"/>
          </a:xfrm>
        </p:spPr>
        <p:txBody>
          <a:bodyPr>
            <a:noAutofit/>
          </a:bodyPr>
          <a:lstStyle/>
          <a:p>
            <a:r>
              <a:rPr lang="ru-RU" sz="2400" dirty="0"/>
              <a:t> </a:t>
            </a:r>
            <a:br>
              <a:rPr lang="ru-RU" sz="2400" dirty="0"/>
            </a:br>
            <a:r>
              <a:rPr lang="ru-RU" sz="2400" dirty="0">
                <a:solidFill>
                  <a:srgbClr val="C00000"/>
                </a:solidFill>
              </a:rPr>
              <a:t>       </a:t>
            </a: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>
                <a:solidFill>
                  <a:srgbClr val="C00000"/>
                </a:solidFill>
              </a:rPr>
              <a:t>Какие </a:t>
            </a:r>
            <a:r>
              <a:rPr lang="ru-RU" sz="2400" dirty="0">
                <a:solidFill>
                  <a:srgbClr val="C00000"/>
                </a:solidFill>
              </a:rPr>
              <a:t>требования Стандарт предъявляет к педагогическим работникам? 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2204864"/>
            <a:ext cx="7365504" cy="4653136"/>
          </a:xfrm>
        </p:spPr>
        <p:txBody>
          <a:bodyPr>
            <a:normAutofit/>
          </a:bodyPr>
          <a:lstStyle/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19672" y="1556792"/>
            <a:ext cx="7056784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sz="2000" dirty="0" smtClean="0"/>
          </a:p>
          <a:p>
            <a:r>
              <a:rPr lang="ru-RU" sz="2000" dirty="0" smtClean="0"/>
              <a:t>Педагогические </a:t>
            </a:r>
            <a:r>
              <a:rPr lang="ru-RU" sz="2000" dirty="0"/>
              <a:t>работники, в том числе учителя русского языка и литературы, должны </a:t>
            </a:r>
            <a:r>
              <a:rPr lang="ru-RU" sz="2000" dirty="0" smtClean="0"/>
              <a:t> :</a:t>
            </a:r>
          </a:p>
          <a:p>
            <a:pPr marL="342900" indent="-342900">
              <a:buFontTx/>
              <a:buChar char="-"/>
            </a:pPr>
            <a:r>
              <a:rPr lang="ru-RU" sz="2000" dirty="0" smtClean="0"/>
              <a:t>создавать </a:t>
            </a:r>
            <a:r>
              <a:rPr lang="ru-RU" sz="2000" dirty="0"/>
              <a:t>благоприятные условия для воспитания и обучения школьников на </a:t>
            </a:r>
            <a:r>
              <a:rPr lang="ru-RU" sz="2000" dirty="0" smtClean="0"/>
              <a:t>основе </a:t>
            </a:r>
            <a:r>
              <a:rPr lang="ru-RU" sz="2000" dirty="0" err="1" smtClean="0"/>
              <a:t>здоровьесберегающего</a:t>
            </a:r>
            <a:r>
              <a:rPr lang="ru-RU" sz="2000" dirty="0" smtClean="0"/>
              <a:t> </a:t>
            </a:r>
            <a:r>
              <a:rPr lang="ru-RU" sz="2000" dirty="0"/>
              <a:t>подхода, </a:t>
            </a:r>
            <a:endParaRPr lang="ru-RU" sz="2000" dirty="0" smtClean="0"/>
          </a:p>
          <a:p>
            <a:pPr marL="342900" indent="-342900">
              <a:buFontTx/>
              <a:buChar char="-"/>
            </a:pPr>
            <a:r>
              <a:rPr lang="ru-RU" sz="2000" dirty="0" smtClean="0"/>
              <a:t>применять </a:t>
            </a:r>
            <a:r>
              <a:rPr lang="ru-RU" sz="2000" dirty="0"/>
              <a:t>методики обучения, направленные на формирование гармонического физического и психического развития, сохранение и укрепление </a:t>
            </a:r>
            <a:endParaRPr lang="ru-RU" sz="2000" dirty="0" smtClean="0"/>
          </a:p>
          <a:p>
            <a:r>
              <a:rPr lang="ru-RU" sz="2000" dirty="0"/>
              <a:t> </a:t>
            </a:r>
            <a:r>
              <a:rPr lang="ru-RU" sz="2000" dirty="0" smtClean="0"/>
              <a:t>     здоровья </a:t>
            </a:r>
            <a:r>
              <a:rPr lang="ru-RU" sz="2000" dirty="0"/>
              <a:t>обучающихся. 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pic>
        <p:nvPicPr>
          <p:cNvPr id="6" name="Рисунок 5" descr="https://assets-global.website-files.com/599873abab717100012c91ea/5e5a07c93fb2cc014c6c94ce_5df74e51f137551071cb24cb_5de8bd7ca529abf0b3cb3ca7_527cd2ce2e38d034a54320404ec788f9%D0%B0%20(1)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5003890"/>
            <a:ext cx="2736304" cy="1233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764704"/>
            <a:ext cx="7211144" cy="536145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Вместе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тем деятельность педагога должна быть направлена на: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личностных качеств обучающихся, необходимых для решения повседневных и нетиповых задач с целью ориентации в окружающем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мире;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формирование знаний о месте современной Российской Федерации в мире, о развитии науки, техники, культуры;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культуры непрерывного образования и саморазвития на протяжении жизни, а также культуры использования информационно-коммуникационных технологий.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s://assets-global.website-files.com/599873abab717100012c91ea/5e5a07c93fb2cc014c6c94ce_5df74e51f137551071cb24cb_5de8bd7ca529abf0b3cb3ca7_527cd2ce2e38d034a54320404ec788f9%D0%B0%20(1)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003890"/>
            <a:ext cx="2736304" cy="1233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764704"/>
            <a:ext cx="7211144" cy="536145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Потеряем </a:t>
            </a:r>
            <a:r>
              <a:rPr lang="ru-RU" sz="3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язык — </a:t>
            </a:r>
            <a:endParaRPr lang="ru-RU" sz="36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потеряем </a:t>
            </a:r>
            <a:r>
              <a:rPr lang="ru-RU" sz="3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страну. </a:t>
            </a:r>
            <a:endParaRPr lang="ru-RU" sz="36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А. Вербицкая 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17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764704"/>
            <a:ext cx="7211144" cy="536145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endParaRPr lang="ru-RU" sz="2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48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Спасибо за внимание!</a:t>
            </a:r>
            <a:endParaRPr lang="ru-RU" sz="48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17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673662_48-p-foni-dlya-prezentatsii-dlya-detei-nachalno-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0505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Подведём итоги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Патриотический уклон – самое главное изменение в стандартах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новой версии ФГОС — весь учебный процесс описан очень подробно: какой минимум знаний и умений должен освоить ученик.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Упор сделан на то, как ребенок может применять знания на практике.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каждому учебному предмету даны четкие требования к образовательным результатам.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функциональной грамотности.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 реализации образовательных программ используются разные технологии: в том числе дистанционные, электронное обучение. При этом должны соблюдаться гигиенические требования. 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Строго обозначено, какие темы должны освоить дети в определённый год обучения. Содержание тем по-новому ФГОС не рекомендовано менять местами (ранее это допускалось).  </a:t>
            </a: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atherineasquithgallery.com/uploads/posts/2021-02/1613673662_48-p-foni-dlya-prezentatsii-dlya-detei-nachalno-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1056" y="0"/>
            <a:ext cx="9505056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331640" y="1628800"/>
            <a:ext cx="6433172" cy="25237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«Не для школы,</a:t>
            </a:r>
          </a:p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для жизни учимся»</a:t>
            </a:r>
          </a:p>
          <a:p>
            <a:pPr algn="ctr"/>
            <a:endParaRPr lang="ru-RU" dirty="0" smtClean="0"/>
          </a:p>
          <a:p>
            <a:pPr algn="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(Латинское изречение)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620688"/>
            <a:ext cx="6779096" cy="2448272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100" dirty="0" smtClean="0"/>
              <a:t>     31 </a:t>
            </a:r>
            <a:r>
              <a:rPr lang="ru-RU" sz="3100" dirty="0"/>
              <a:t>мая 2021 года утвержден федеральный государственный образовательный стандарт основного общего </a:t>
            </a:r>
            <a:r>
              <a:rPr lang="ru-RU" sz="3100" dirty="0" smtClean="0"/>
              <a:t>образования,  который </a:t>
            </a:r>
            <a:r>
              <a:rPr lang="ru-RU" sz="3100" dirty="0"/>
              <a:t>вступает в </a:t>
            </a:r>
            <a:r>
              <a:rPr lang="ru-RU" sz="3100" dirty="0" smtClean="0"/>
              <a:t>силу</a:t>
            </a:r>
            <a:r>
              <a:rPr lang="ru-RU" sz="3100" dirty="0"/>
              <a:t> </a:t>
            </a:r>
            <a:r>
              <a:rPr lang="ru-RU" sz="3100" dirty="0" smtClean="0"/>
              <a:t>   1 </a:t>
            </a:r>
            <a:r>
              <a:rPr lang="ru-RU" sz="3100" dirty="0"/>
              <a:t>сентября 2022 года. </a:t>
            </a:r>
            <a:r>
              <a:rPr lang="ru-RU" sz="3100" dirty="0" smtClean="0"/>
              <a:t>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259632" y="3645024"/>
            <a:ext cx="6984776" cy="248113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600" dirty="0" smtClean="0"/>
              <a:t>     </a:t>
            </a:r>
            <a:r>
              <a:rPr lang="ru-RU" sz="1800" b="1" dirty="0" smtClean="0">
                <a:solidFill>
                  <a:srgbClr val="002060"/>
                </a:solidFill>
              </a:rPr>
              <a:t>Приказ </a:t>
            </a:r>
            <a:r>
              <a:rPr lang="ru-RU" sz="1800" b="1" dirty="0">
                <a:solidFill>
                  <a:srgbClr val="002060"/>
                </a:solidFill>
              </a:rPr>
              <a:t>Министерства просвещения Российской Федерации 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                                                                от </a:t>
            </a:r>
            <a:r>
              <a:rPr lang="ru-RU" sz="1800" b="1" dirty="0">
                <a:solidFill>
                  <a:srgbClr val="002060"/>
                </a:solidFill>
              </a:rPr>
              <a:t>31.05.2021 № 287 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                «</a:t>
            </a:r>
            <a:r>
              <a:rPr lang="ru-RU" sz="1800" b="1" dirty="0">
                <a:solidFill>
                  <a:srgbClr val="002060"/>
                </a:solidFill>
              </a:rPr>
              <a:t>Об утверждении федерального государственного образовательного стандарта основного общего образования» </a:t>
            </a: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72808" cy="5530626"/>
          </a:xfrm>
        </p:spPr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1628800"/>
            <a:ext cx="5400600" cy="2736304"/>
          </a:xfrm>
        </p:spPr>
        <p:txBody>
          <a:bodyPr>
            <a:norm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474345"/>
            <a:ext cx="727280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   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Федеральный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государственный образовательный стандарт основного общего образования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— это основной документ, регламентирующий деятельность педагогических работников, в том числе учителей русского языка и литературы.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Он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«представляет собой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совокупность обязательных требований к основному общему образованию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В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основе Стандарта лежат представления об уникальности личности обучающегося, индивидуальных возможностях каждого школьника и ученического сообщества в целом, профессиональных качествах учителей и управленческих команд системы образования, создающих  условия для максимально полного обеспечения образовательных возможностей обучающимся в рамках единого образовательного пространства Российской Федерации». </a:t>
            </a:r>
          </a:p>
        </p:txBody>
      </p:sp>
    </p:spTree>
    <p:extLst>
      <p:ext uri="{BB962C8B-B14F-4D97-AF65-F5344CB8AC3E}">
        <p14:creationId xmlns:p14="http://schemas.microsoft.com/office/powerpoint/2010/main" val="346749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72808" cy="5530626"/>
          </a:xfrm>
        </p:spPr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/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1628800"/>
            <a:ext cx="5400600" cy="2736304"/>
          </a:xfrm>
        </p:spPr>
        <p:txBody>
          <a:bodyPr>
            <a:norm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797510"/>
            <a:ext cx="6840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       </a:t>
            </a:r>
            <a:endParaRPr lang="ru-RU" sz="2400" dirty="0"/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19391" t="25079" r="15866" b="35291"/>
          <a:stretch/>
        </p:blipFill>
        <p:spPr bwMode="auto">
          <a:xfrm>
            <a:off x="1043609" y="1384300"/>
            <a:ext cx="7488832" cy="35484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6749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6768752" cy="5530626"/>
          </a:xfrm>
        </p:spPr>
        <p:txBody>
          <a:bodyPr>
            <a:normAutofit fontScale="90000"/>
          </a:bodyPr>
          <a:lstStyle/>
          <a:p>
            <a:pPr lvl="0" algn="l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Требования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к структуре основных образовательных программ основного общего образования, указанные в Стандарте, определяют программы как комплекс основных характеристик основного общего образования (объем, содержание, планируемые результаты), организационно-педагогических условий, форм аттестации, который представлен в виде учебных планов, календарного учебного графика, рабочих программ учебных предметов, предметных областей, курсов, дисциплин (модулей), курсов внеурочной деятельности, программ воспитания и развития универсальных учебных действий, системы оценки достижений обучающихся, методических и оценочных материалов.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1628800"/>
            <a:ext cx="5400600" cy="2736304"/>
          </a:xfrm>
        </p:spPr>
        <p:txBody>
          <a:bodyPr>
            <a:norm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474345"/>
            <a:ext cx="7272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   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585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72808" cy="5530626"/>
          </a:xfrm>
        </p:spPr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/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1628800"/>
            <a:ext cx="5400600" cy="2736304"/>
          </a:xfrm>
        </p:spPr>
        <p:txBody>
          <a:bodyPr>
            <a:norm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3"/>
          <a:srcRect t="8267"/>
          <a:stretch/>
        </p:blipFill>
        <p:spPr bwMode="auto">
          <a:xfrm>
            <a:off x="611560" y="358299"/>
            <a:ext cx="5955998" cy="35747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>
          <a:blip r:embed="rId4"/>
          <a:stretch>
            <a:fillRect/>
          </a:stretch>
        </p:blipFill>
        <p:spPr>
          <a:xfrm>
            <a:off x="2771800" y="2780928"/>
            <a:ext cx="5940425" cy="333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49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com/uploads/posts/2021-01/1610882831_5-p-foni-na-shkolnuyu-tematiku-dlya-prezentats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3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72808" cy="5530626"/>
          </a:xfrm>
        </p:spPr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/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1628800"/>
            <a:ext cx="5400600" cy="2736304"/>
          </a:xfrm>
        </p:spPr>
        <p:txBody>
          <a:bodyPr>
            <a:norm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1403648" y="764704"/>
            <a:ext cx="6858645" cy="4910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5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1037</TotalTime>
  <Words>925</Words>
  <Application>Microsoft Office PowerPoint</Application>
  <PresentationFormat>Экран (4:3)</PresentationFormat>
  <Paragraphs>170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Апробация программ  ФГОС -2021.  Новые подходы к преподаванию.</vt:lpstr>
      <vt:lpstr>          Неграмотным человеком завтрашнего дня будет не тот, кто не умеет читать, а тот, кто не научился учиться. А. Тоффлер   </vt:lpstr>
      <vt:lpstr>Презентация PowerPoint</vt:lpstr>
      <vt:lpstr>        31 мая 2021 года утвержден федеральный государственный образовательный стандарт основного общего образования,  который вступает в силу    1 сентября 2022 года.    </vt:lpstr>
      <vt:lpstr>  </vt:lpstr>
      <vt:lpstr>      </vt:lpstr>
      <vt:lpstr>           Требования к структуре основных образовательных программ основного общего образования, указанные в Стандарте, определяют программы как комплекс основных характеристик основного общего образования (объем, содержание, планируемые результаты), организационно-педагогических условий, форм аттестации, который представлен в виде учебных планов, календарного учебного графика, рабочих программ учебных предметов, предметных областей, курсов, дисциплин (модулей), курсов внеурочной деятельности, программ воспитания и развития универсальных учебных действий, системы оценки достижений обучающихся, методических и оценочных материалов.   </vt:lpstr>
      <vt:lpstr>      </vt:lpstr>
      <vt:lpstr>      </vt:lpstr>
      <vt:lpstr>  </vt:lpstr>
      <vt:lpstr>      </vt:lpstr>
      <vt:lpstr>      </vt:lpstr>
      <vt:lpstr>      </vt:lpstr>
      <vt:lpstr>      </vt:lpstr>
      <vt:lpstr>     В сравнении с предыдущими вариантами рабочих программ, которые составлялись на основе Примерных программ по русскому языку и литературе, произошли следующие изменения:   1. Планируемые результаты освоения Примерной рабочей программы — личностные и метапредметные — представлены не в общем виде, как было в предыдущих рабочих программах, а в преломлении через учебный предмет, с учетом специфики изучения русского языка и литературы.        </vt:lpstr>
      <vt:lpstr>4. Впервые представлено примерное тематическое планирование с указанием тем, их основного содержания и основных видов деятельности обучающихся.   5. Впервые в количество учебных часов на изучение программы по литературе заложены резервные часы, дающие возможность учителю распределить их по необходимости, например, на расширение тематического материала и пр.       </vt:lpstr>
      <vt:lpstr>      </vt:lpstr>
      <vt:lpstr>      </vt:lpstr>
      <vt:lpstr>      </vt:lpstr>
      <vt:lpstr>  </vt:lpstr>
      <vt:lpstr>  </vt:lpstr>
      <vt:lpstr>      </vt:lpstr>
      <vt:lpstr>      </vt:lpstr>
      <vt:lpstr>      </vt:lpstr>
      <vt:lpstr>  </vt:lpstr>
      <vt:lpstr>      </vt:lpstr>
      <vt:lpstr>      метапредметным, включающим: освоенные обучающимися межпредметные понятия (используются в нескольких предметных областях и позволяют связывать знания из различных дисциплин в целостную научную картину мира) и универсальные учебные действия (познавательные, коммуникативные, регулятивные); способность их использовать в учебной, познавательной и социальной практике; готовность к самостоятельному планированию и осуществлению учебной деятельности и организации учебного сотрудничества с педагогами и сверстниками, к участию в построении индивидуальной образовательной траектории; овладение навыками работы с информацией: восприятие и создание информационных текстов в различных форматах, в том числе в цифровой среде, с учетом назначения информации и ее целевой аудитории;  </vt:lpstr>
      <vt:lpstr>      </vt:lpstr>
      <vt:lpstr> </vt:lpstr>
      <vt:lpstr> </vt:lpstr>
      <vt:lpstr>Кодификатор состоит из двух разделов:   </vt:lpstr>
      <vt:lpstr> </vt:lpstr>
      <vt:lpstr>           Какие требования Стандарт предъявляет к педагогическим работникам?  </vt:lpstr>
      <vt:lpstr>Презентация PowerPoint</vt:lpstr>
      <vt:lpstr>Презентация PowerPoint</vt:lpstr>
      <vt:lpstr>Презентация PowerPoint</vt:lpstr>
      <vt:lpstr>Подведём итоги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2022 - 2023</dc:title>
  <dc:creator>Пользователь Windows</dc:creator>
  <cp:lastModifiedBy>Пользователь Windows</cp:lastModifiedBy>
  <cp:revision>94</cp:revision>
  <dcterms:created xsi:type="dcterms:W3CDTF">2021-08-23T09:42:51Z</dcterms:created>
  <dcterms:modified xsi:type="dcterms:W3CDTF">2021-12-19T20:53:50Z</dcterms:modified>
</cp:coreProperties>
</file>